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raj patel" initials="sp" lastIdx="1" clrIdx="0">
    <p:extLst>
      <p:ext uri="{19B8F6BF-5375-455C-9EA6-DF929625EA0E}">
        <p15:presenceInfo xmlns:p15="http://schemas.microsoft.com/office/powerpoint/2012/main" userId="9779fa6fa79299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92D27-8687-C549-9AE5-A4187C47E6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Case In Point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804A22-6E7F-8C41-91F7-5C8112C102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Graph Analysis for CONSULTING AND CASE INTERVIEWS - 2</a:t>
            </a:r>
          </a:p>
        </p:txBody>
      </p:sp>
    </p:spTree>
    <p:extLst>
      <p:ext uri="{BB962C8B-B14F-4D97-AF65-F5344CB8AC3E}">
        <p14:creationId xmlns:p14="http://schemas.microsoft.com/office/powerpoint/2010/main" val="2336345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144D-48DE-1D45-84A2-296EB195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794" y="443522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Area Graphs - Introduction &amp; Scan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6557E-69A3-8342-95A0-332AF6AB5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794" y="1667505"/>
            <a:ext cx="4894202" cy="419618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>
                <a:latin typeface="+mn-lt"/>
              </a:rPr>
              <a:t>Area graph is usually used to represent how components change over time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n-lt"/>
              </a:rPr>
              <a:t>Area graph is similar to line graphs except in 2 ways – </a:t>
            </a:r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sz="1500" dirty="0">
                <a:latin typeface="+mn-lt"/>
              </a:rPr>
              <a:t>The area below line is filled with color to represent volume</a:t>
            </a:r>
          </a:p>
          <a:p>
            <a:pPr marL="800100" lvl="1" indent="-342900">
              <a:lnSpc>
                <a:spcPct val="90000"/>
              </a:lnSpc>
              <a:buFont typeface="+mj-lt"/>
              <a:buAutoNum type="arabicPeriod"/>
            </a:pPr>
            <a:r>
              <a:rPr lang="en-US" sz="1500" dirty="0">
                <a:latin typeface="+mn-lt"/>
              </a:rPr>
              <a:t>The area graph shows the sum of all lines unlike line graph which shows only component’s individual values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n-lt"/>
              </a:rPr>
              <a:t>We can tell from the example(pic) on an overall level that revenues have increased from $25 to $100 in the period from 1/1/2001 to 1/1/2006</a:t>
            </a:r>
          </a:p>
          <a:p>
            <a:pPr>
              <a:lnSpc>
                <a:spcPct val="90000"/>
              </a:lnSpc>
            </a:pPr>
            <a:r>
              <a:rPr lang="en-US" sz="1500" dirty="0">
                <a:latin typeface="+mn-lt"/>
              </a:rPr>
              <a:t>Crucial thing to understand is what is driving the significant revenue increase. We can find that by diving further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58713-69CE-CD47-A21B-A18E40671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3547" y="1890500"/>
            <a:ext cx="5366659" cy="30769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27675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3B8A7-AEE1-A64D-B9E4-DE1F1AD5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 Graphs - Extract &amp; Apply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4492B7-22A1-D34E-BCF5-EC08D04580DC}"/>
              </a:ext>
            </a:extLst>
          </p:cNvPr>
          <p:cNvSpPr txBox="1">
            <a:spLocks noChangeAspect="1"/>
          </p:cNvSpPr>
          <p:nvPr/>
        </p:nvSpPr>
        <p:spPr>
          <a:xfrm>
            <a:off x="646111" y="1479352"/>
            <a:ext cx="4978440" cy="43508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0000"/>
              </a:lnSpc>
              <a:buNone/>
            </a:pPr>
            <a:endParaRPr lang="en-US" sz="1400" dirty="0"/>
          </a:p>
          <a:p>
            <a:r>
              <a:rPr lang="en-US" sz="1600" dirty="0">
                <a:latin typeface="+mn-lt"/>
              </a:rPr>
              <a:t>Device 1’s contribution was $10M and Device 2’s contribution was $15 at 1/1/2001 as calculated by looking at the bottom and top of the component's band </a:t>
            </a:r>
          </a:p>
          <a:p>
            <a:r>
              <a:rPr lang="en-US" sz="1600" dirty="0">
                <a:latin typeface="+mn-lt"/>
              </a:rPr>
              <a:t>The area represents the revenue in the graph. So we can easily tell that Device 1’s area has increased</a:t>
            </a:r>
          </a:p>
          <a:p>
            <a:r>
              <a:rPr lang="en-US" sz="1600" dirty="0">
                <a:latin typeface="+mn-lt"/>
              </a:rPr>
              <a:t>It’s not very obvious for Device 2. But as portrayed in the figure the revenue is increase for Device 2 as well from $15 on 1/1/2001 to $20 on 1/1/2005</a:t>
            </a:r>
          </a:p>
          <a:p>
            <a:r>
              <a:rPr lang="en-US" sz="1600" dirty="0">
                <a:latin typeface="+mn-lt"/>
              </a:rPr>
              <a:t>Hence, both devices are contributing to the overall revenue increase, but device 1’s are in contributing more rapidly</a:t>
            </a:r>
          </a:p>
          <a:p>
            <a:r>
              <a:rPr lang="en-US" sz="1600" dirty="0">
                <a:latin typeface="+mn-lt"/>
              </a:rPr>
              <a:t>The application of this insight requires knowledge of our client’s business problem. With the unknows, any recommendation should be accompanied with caution</a:t>
            </a:r>
          </a:p>
          <a:p>
            <a:endParaRPr lang="en-US" sz="1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AFBEBD8-82C3-A94A-B2C1-3787DB41A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361" y="1822488"/>
            <a:ext cx="5367528" cy="321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7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3B8A7-AEE1-A64D-B9E4-DE1F1AD5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 - Introduction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4492B7-22A1-D34E-BCF5-EC08D04580DC}"/>
              </a:ext>
            </a:extLst>
          </p:cNvPr>
          <p:cNvSpPr txBox="1">
            <a:spLocks noChangeAspect="1"/>
          </p:cNvSpPr>
          <p:nvPr/>
        </p:nvSpPr>
        <p:spPr>
          <a:xfrm>
            <a:off x="646111" y="1479352"/>
            <a:ext cx="4978440" cy="4350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0000"/>
              </a:lnSpc>
              <a:buNone/>
            </a:pPr>
            <a:endParaRPr lang="en-US" sz="1400" dirty="0"/>
          </a:p>
          <a:p>
            <a:r>
              <a:rPr lang="en-US" sz="1500" dirty="0"/>
              <a:t>A scatterplot is a two-dimensional graph that shows the relationship between two variables</a:t>
            </a:r>
          </a:p>
          <a:p>
            <a:r>
              <a:rPr lang="en-US" sz="1500" dirty="0"/>
              <a:t>The variable plotted on the X-axis is called an explanatory variable, and the variable on the y-axis is called a response variable</a:t>
            </a:r>
          </a:p>
          <a:p>
            <a:r>
              <a:rPr lang="en-US" sz="1500" dirty="0"/>
              <a:t>The relationship between the explanatory and response variables can be defined using the following three factors: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Strength - How strong the two variables are related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Form - To check whether there is a relationship between the variables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300" dirty="0"/>
              <a:t>Direction – Describes whether the relationship between the variables is positive or negative</a:t>
            </a:r>
          </a:p>
          <a:p>
            <a:pPr marL="800100" lvl="1" indent="-342900">
              <a:buFont typeface="+mj-lt"/>
              <a:buAutoNum type="arabicParenR"/>
            </a:pPr>
            <a:endParaRPr lang="en-US" sz="1300" dirty="0"/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F12604-045E-0149-98EC-86CB5B92AED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75673" y="1853246"/>
            <a:ext cx="5367528" cy="320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19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3B8A7-AEE1-A64D-B9E4-DE1F1AD5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 - Scan, Extract &amp; Apply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4492B7-22A1-D34E-BCF5-EC08D04580DC}"/>
              </a:ext>
            </a:extLst>
          </p:cNvPr>
          <p:cNvSpPr txBox="1">
            <a:spLocks noChangeAspect="1"/>
          </p:cNvSpPr>
          <p:nvPr/>
        </p:nvSpPr>
        <p:spPr>
          <a:xfrm>
            <a:off x="646111" y="1479352"/>
            <a:ext cx="4978440" cy="4350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0000"/>
              </a:lnSpc>
              <a:buNone/>
            </a:pPr>
            <a:endParaRPr lang="en-US" sz="1400" dirty="0"/>
          </a:p>
          <a:p>
            <a:r>
              <a:rPr lang="en-US" sz="1500" dirty="0"/>
              <a:t>As we can see from the graph least number of gallons sold during the day is approximately 20 at 5 am and the most is 90 at 11 PM</a:t>
            </a:r>
          </a:p>
          <a:p>
            <a:r>
              <a:rPr lang="en-US" sz="1500" dirty="0"/>
              <a:t>For determining the relationship the best fit line is useful</a:t>
            </a:r>
          </a:p>
          <a:p>
            <a:r>
              <a:rPr lang="en-US" sz="1500" dirty="0"/>
              <a:t>The datapoints are fairly clustered and not dispersed so the relationship appears to be strong</a:t>
            </a:r>
          </a:p>
          <a:p>
            <a:r>
              <a:rPr lang="en-US" sz="1500" dirty="0"/>
              <a:t>The best fit line is linear in nature, which means both variables move together</a:t>
            </a:r>
          </a:p>
          <a:p>
            <a:r>
              <a:rPr lang="en-US" sz="1500" dirty="0"/>
              <a:t>The relationship is positive as X-value increases Y-value increases too</a:t>
            </a:r>
          </a:p>
          <a:p>
            <a:r>
              <a:rPr lang="en-US" sz="1500" dirty="0"/>
              <a:t>We can apply this insight into business and it can help us optimize inventory management </a:t>
            </a:r>
            <a:endParaRPr lang="en-US" sz="1300" dirty="0"/>
          </a:p>
          <a:p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F12604-045E-0149-98EC-86CB5B92AED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75673" y="1853246"/>
            <a:ext cx="5367528" cy="320813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2ED6C6B-4DA2-8240-9EB1-6465552F9F3F}"/>
              </a:ext>
            </a:extLst>
          </p:cNvPr>
          <p:cNvCxnSpPr/>
          <p:nvPr/>
        </p:nvCxnSpPr>
        <p:spPr>
          <a:xfrm flipV="1">
            <a:off x="7934178" y="2293034"/>
            <a:ext cx="2574388" cy="16881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0192A0E-48E6-D841-8468-9A7D7E69967E}"/>
              </a:ext>
            </a:extLst>
          </p:cNvPr>
          <p:cNvCxnSpPr/>
          <p:nvPr/>
        </p:nvCxnSpPr>
        <p:spPr>
          <a:xfrm>
            <a:off x="9383151" y="3052689"/>
            <a:ext cx="436098" cy="376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EF5ED33-3901-894C-AD9F-C15C33D66FB6}"/>
              </a:ext>
            </a:extLst>
          </p:cNvPr>
          <p:cNvSpPr txBox="1"/>
          <p:nvPr/>
        </p:nvSpPr>
        <p:spPr>
          <a:xfrm>
            <a:off x="9615488" y="3529013"/>
            <a:ext cx="1344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Best fit line </a:t>
            </a:r>
          </a:p>
        </p:txBody>
      </p:sp>
    </p:spTree>
    <p:extLst>
      <p:ext uri="{BB962C8B-B14F-4D97-AF65-F5344CB8AC3E}">
        <p14:creationId xmlns:p14="http://schemas.microsoft.com/office/powerpoint/2010/main" val="385042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93BF8B2-7588-8F42-BAFE-A7E8FA79D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3738" y="1853246"/>
            <a:ext cx="5389463" cy="31454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3B8A7-AEE1-A64D-B9E4-DE1F1AD5D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Graph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74492B7-22A1-D34E-BCF5-EC08D04580DC}"/>
              </a:ext>
            </a:extLst>
          </p:cNvPr>
          <p:cNvSpPr txBox="1">
            <a:spLocks noChangeAspect="1"/>
          </p:cNvSpPr>
          <p:nvPr/>
        </p:nvSpPr>
        <p:spPr>
          <a:xfrm>
            <a:off x="646111" y="1479352"/>
            <a:ext cx="4978440" cy="435083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lnSpc>
                <a:spcPct val="10000"/>
              </a:lnSpc>
              <a:buNone/>
            </a:pPr>
            <a:endParaRPr lang="en-US" sz="1400" dirty="0"/>
          </a:p>
          <a:p>
            <a:r>
              <a:rPr lang="en-US" sz="1500" dirty="0"/>
              <a:t>Bubble graph is a graph that consultants often use because of it’s power to represent multiple sets of data elegantly</a:t>
            </a:r>
          </a:p>
          <a:p>
            <a:r>
              <a:rPr lang="en-US" sz="1500" dirty="0"/>
              <a:t>Bubble graph unlike other graphs communicates 3 or more dimensions or variables of data</a:t>
            </a:r>
          </a:p>
          <a:p>
            <a:r>
              <a:rPr lang="en-US" sz="1500" dirty="0"/>
              <a:t>C is the largest bubble and it means it has the highest revenue hence either number of vehicles sold is higher or the revenue. But in this case both hold true</a:t>
            </a:r>
          </a:p>
          <a:p>
            <a:r>
              <a:rPr lang="en-US" sz="1500" dirty="0"/>
              <a:t>D and B have same size in other terms has the same revenue but different positioning is due to D sells more car for lesser price whereas B sells lesser car for higher price</a:t>
            </a:r>
          </a:p>
          <a:p>
            <a:r>
              <a:rPr lang="en-US" sz="1500" dirty="0"/>
              <a:t>Clearly A is the lowest revenue company and sells the least amount of cars and it is priced the least 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F5ED33-3901-894C-AD9F-C15C33D66FB6}"/>
              </a:ext>
            </a:extLst>
          </p:cNvPr>
          <p:cNvSpPr txBox="1"/>
          <p:nvPr/>
        </p:nvSpPr>
        <p:spPr>
          <a:xfrm>
            <a:off x="9615488" y="3529013"/>
            <a:ext cx="1344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Best fit line </a:t>
            </a:r>
          </a:p>
        </p:txBody>
      </p:sp>
    </p:spTree>
    <p:extLst>
      <p:ext uri="{BB962C8B-B14F-4D97-AF65-F5344CB8AC3E}">
        <p14:creationId xmlns:p14="http://schemas.microsoft.com/office/powerpoint/2010/main" val="24555786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{6D5FA77D-93B2-EB47-8236-E3653320E12E}tf10001062</Template>
  <TotalTime>130</TotalTime>
  <Words>571</Words>
  <Application>Microsoft Macintosh PowerPoint</Application>
  <PresentationFormat>Widescreen</PresentationFormat>
  <Paragraphs>41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Case In Point</vt:lpstr>
      <vt:lpstr>Area Graphs - Introduction &amp; Scan</vt:lpstr>
      <vt:lpstr>Area Graphs - Extract &amp; Apply</vt:lpstr>
      <vt:lpstr>Scatterplot - Introduction</vt:lpstr>
      <vt:lpstr>Scatterplot - Scan, Extract &amp; Apply</vt:lpstr>
      <vt:lpstr>Bubble Graph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In Point</dc:title>
  <dc:creator>suraj patel</dc:creator>
  <cp:lastModifiedBy>suraj patel</cp:lastModifiedBy>
  <cp:revision>11</cp:revision>
  <dcterms:created xsi:type="dcterms:W3CDTF">2019-09-27T06:25:42Z</dcterms:created>
  <dcterms:modified xsi:type="dcterms:W3CDTF">2019-09-27T08:36:12Z</dcterms:modified>
</cp:coreProperties>
</file>